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03f9adb2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52" name="Google Shape;52;gd03f9adb2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03f9adb2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03f9adb2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03f9adb2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03f9adb2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03f9adb2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03f9adb2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03f9adb2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03f9adb2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03f9adb2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03f9adb2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03f9adb2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03f9adb2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03f9adb2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03f9adb2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03f9adb2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03f9adb2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03f9adb28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03f9adb28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03f9adb2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03f9adb2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03f9adb28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d03f9adb2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03f9adb2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03f9adb2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03f9adb28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03f9adb28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03f9adb2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03f9adb2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03f9adb28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03f9adb28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03f9adb2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03f9adb2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03f9adb28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03f9adb2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03f9adb2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03f9adb2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03f9adb2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03f9adb2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03f9adb28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03f9adb28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03f9adb2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03f9adb2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03f9adb28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 name="Google Shape;69;gd03f9adb28_0_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d03f9adb28_0_10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03f9adb2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03f9adb2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03f9adb28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03f9adb28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03f9adb28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03f9adb28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03f9adb2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03f9adb2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03f9adb2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03f9adb2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03f9adb2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03f9adb2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03f9adb2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03f9adb2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03f9adb2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03f9adb2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5.png"/><Relationship Id="rId9"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3.jpg"/><Relationship Id="rId7" Type="http://schemas.openxmlformats.org/officeDocument/2006/relationships/image" Target="../media/image1.jpg"/><Relationship Id="rId8"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ksa.yallamotor.com/used-car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A group of people posing for the camera&#10;&#10;Description generated with very high confidence" id="54" name="Google Shape;54;p13"/>
          <p:cNvPicPr preferRelativeResize="0"/>
          <p:nvPr/>
        </p:nvPicPr>
        <p:blipFill rotWithShape="1">
          <a:blip r:embed="rId3">
            <a:alphaModFix/>
          </a:blip>
          <a:srcRect b="15372" l="0" r="0" t="15379"/>
          <a:stretch/>
        </p:blipFill>
        <p:spPr>
          <a:xfrm>
            <a:off x="2736991" y="2"/>
            <a:ext cx="3457019" cy="1821554"/>
          </a:xfrm>
          <a:custGeom>
            <a:rect b="b" l="l" r="r" t="t"/>
            <a:pathLst>
              <a:path extrusionOk="0" h="2130473" w="4609359">
                <a:moveTo>
                  <a:pt x="986689" y="0"/>
                </a:moveTo>
                <a:lnTo>
                  <a:pt x="4609359" y="0"/>
                </a:lnTo>
                <a:lnTo>
                  <a:pt x="3622670" y="2130473"/>
                </a:lnTo>
                <a:lnTo>
                  <a:pt x="0" y="2130473"/>
                </a:lnTo>
                <a:close/>
              </a:path>
            </a:pathLst>
          </a:custGeom>
          <a:noFill/>
          <a:ln>
            <a:noFill/>
          </a:ln>
        </p:spPr>
      </p:pic>
      <p:pic>
        <p:nvPicPr>
          <p:cNvPr descr="A large sign above the front of a building&#10;&#10;Description generated with very high confidence" id="55" name="Google Shape;55;p13"/>
          <p:cNvPicPr preferRelativeResize="0"/>
          <p:nvPr/>
        </p:nvPicPr>
        <p:blipFill rotWithShape="1">
          <a:blip r:embed="rId4">
            <a:alphaModFix/>
          </a:blip>
          <a:srcRect b="17276" l="0" r="0" t="35115"/>
          <a:stretch/>
        </p:blipFill>
        <p:spPr>
          <a:xfrm>
            <a:off x="15" y="-5216"/>
            <a:ext cx="3356355" cy="1821554"/>
          </a:xfrm>
          <a:custGeom>
            <a:rect b="b" l="l" r="r" t="t"/>
            <a:pathLst>
              <a:path extrusionOk="0" h="2130473" w="4475140">
                <a:moveTo>
                  <a:pt x="0" y="0"/>
                </a:moveTo>
                <a:lnTo>
                  <a:pt x="1074821" y="0"/>
                </a:lnTo>
                <a:lnTo>
                  <a:pt x="1074821" y="239"/>
                </a:lnTo>
                <a:lnTo>
                  <a:pt x="4475140" y="239"/>
                </a:lnTo>
                <a:lnTo>
                  <a:pt x="3488563" y="2130473"/>
                </a:lnTo>
                <a:lnTo>
                  <a:pt x="0" y="2130473"/>
                </a:lnTo>
                <a:close/>
              </a:path>
            </a:pathLst>
          </a:custGeom>
          <a:noFill/>
          <a:ln>
            <a:noFill/>
          </a:ln>
        </p:spPr>
      </p:pic>
      <p:pic>
        <p:nvPicPr>
          <p:cNvPr descr="A group of people sitting at a table&#10;&#10;Description generated with very high confidence" id="56" name="Google Shape;56;p13"/>
          <p:cNvPicPr preferRelativeResize="0"/>
          <p:nvPr/>
        </p:nvPicPr>
        <p:blipFill rotWithShape="1">
          <a:blip r:embed="rId5">
            <a:alphaModFix/>
          </a:blip>
          <a:srcRect b="10191" l="0" r="0" t="30139"/>
          <a:stretch/>
        </p:blipFill>
        <p:spPr>
          <a:xfrm>
            <a:off x="5573505" y="1"/>
            <a:ext cx="3570494" cy="1821554"/>
          </a:xfrm>
          <a:custGeom>
            <a:rect b="b" l="l" r="r" t="t"/>
            <a:pathLst>
              <a:path extrusionOk="0" h="2130473" w="4760659">
                <a:moveTo>
                  <a:pt x="986689" y="0"/>
                </a:moveTo>
                <a:lnTo>
                  <a:pt x="4760659" y="0"/>
                </a:lnTo>
                <a:lnTo>
                  <a:pt x="4760659" y="2130473"/>
                </a:lnTo>
                <a:lnTo>
                  <a:pt x="0" y="2130473"/>
                </a:lnTo>
                <a:close/>
              </a:path>
            </a:pathLst>
          </a:custGeom>
          <a:noFill/>
          <a:ln>
            <a:noFill/>
          </a:ln>
        </p:spPr>
      </p:pic>
      <p:pic>
        <p:nvPicPr>
          <p:cNvPr descr="A group of people looking at the camera&#10;&#10;Description generated with very high confidence" id="57" name="Google Shape;57;p13"/>
          <p:cNvPicPr preferRelativeResize="0"/>
          <p:nvPr/>
        </p:nvPicPr>
        <p:blipFill rotWithShape="1">
          <a:blip r:embed="rId6">
            <a:alphaModFix/>
          </a:blip>
          <a:srcRect b="27198" l="0" r="0" t="0"/>
          <a:stretch/>
        </p:blipFill>
        <p:spPr>
          <a:xfrm>
            <a:off x="5787645" y="3328935"/>
            <a:ext cx="3356355" cy="1815858"/>
          </a:xfrm>
          <a:custGeom>
            <a:rect b="b" l="l" r="r" t="t"/>
            <a:pathLst>
              <a:path extrusionOk="0" h="2174680" w="447514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descr="A group of people standing in a room&#10;&#10;Description generated with very high confidence" id="58" name="Google Shape;58;p13"/>
          <p:cNvPicPr preferRelativeResize="0"/>
          <p:nvPr/>
        </p:nvPicPr>
        <p:blipFill rotWithShape="1">
          <a:blip r:embed="rId7">
            <a:alphaModFix/>
          </a:blip>
          <a:srcRect b="27959" l="0" r="0" t="0"/>
          <a:stretch/>
        </p:blipFill>
        <p:spPr>
          <a:xfrm>
            <a:off x="3029803" y="3328534"/>
            <a:ext cx="3392730" cy="1816259"/>
          </a:xfrm>
          <a:custGeom>
            <a:rect b="b" l="l" r="r" t="t"/>
            <a:pathLst>
              <a:path extrusionOk="0" h="2175160" w="452364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descr="A group of people sitting at a table&#10;&#10;Description generated with very high confidence" id="59" name="Google Shape;59;p13"/>
          <p:cNvPicPr preferRelativeResize="0"/>
          <p:nvPr/>
        </p:nvPicPr>
        <p:blipFill rotWithShape="1">
          <a:blip r:embed="rId8">
            <a:alphaModFix/>
          </a:blip>
          <a:srcRect b="524" l="0" r="0" t="33087"/>
          <a:stretch/>
        </p:blipFill>
        <p:spPr>
          <a:xfrm>
            <a:off x="-1" y="3333750"/>
            <a:ext cx="3681618" cy="1816259"/>
          </a:xfrm>
          <a:custGeom>
            <a:rect b="b" l="l" r="r" t="t"/>
            <a:pathLst>
              <a:path extrusionOk="0" h="2175160" w="4908824">
                <a:moveTo>
                  <a:pt x="0" y="0"/>
                </a:moveTo>
                <a:lnTo>
                  <a:pt x="4908824" y="0"/>
                </a:lnTo>
                <a:lnTo>
                  <a:pt x="3901440" y="2175160"/>
                </a:lnTo>
                <a:lnTo>
                  <a:pt x="0" y="2175160"/>
                </a:lnTo>
                <a:close/>
              </a:path>
            </a:pathLst>
          </a:custGeom>
          <a:noFill/>
          <a:ln>
            <a:noFill/>
          </a:ln>
        </p:spPr>
      </p:pic>
      <p:pic>
        <p:nvPicPr>
          <p:cNvPr id="60" name="Google Shape;60;p13"/>
          <p:cNvPicPr preferRelativeResize="0"/>
          <p:nvPr/>
        </p:nvPicPr>
        <p:blipFill rotWithShape="1">
          <a:blip r:embed="rId9">
            <a:alphaModFix/>
          </a:blip>
          <a:srcRect b="0" l="0" r="0" t="0"/>
          <a:stretch/>
        </p:blipFill>
        <p:spPr>
          <a:xfrm>
            <a:off x="9525" y="1824997"/>
            <a:ext cx="9080769" cy="1498319"/>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 Visualization</a:t>
            </a:r>
            <a:endParaRPr>
              <a:solidFill>
                <a:schemeClr val="lt1"/>
              </a:solidFill>
            </a:endParaRPr>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Visualization was done using python’s </a:t>
            </a:r>
            <a:r>
              <a:rPr b="1" i="1" lang="en">
                <a:solidFill>
                  <a:schemeClr val="lt1"/>
                </a:solidFill>
              </a:rPr>
              <a:t>seaborn </a:t>
            </a:r>
            <a:r>
              <a:rPr lang="en">
                <a:solidFill>
                  <a:schemeClr val="lt1"/>
                </a:solidFill>
              </a:rPr>
              <a:t>and </a:t>
            </a:r>
            <a:r>
              <a:rPr b="1" i="1" lang="en">
                <a:solidFill>
                  <a:schemeClr val="lt1"/>
                </a:solidFill>
              </a:rPr>
              <a:t>matplotlib </a:t>
            </a:r>
            <a:r>
              <a:rPr lang="en">
                <a:solidFill>
                  <a:schemeClr val="lt1"/>
                </a:solidFill>
              </a:rPr>
              <a:t>libraries.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Various types of graphs are plotted like</a:t>
            </a:r>
            <a:endParaRPr>
              <a:solidFill>
                <a:schemeClr val="lt1"/>
              </a:solidFill>
            </a:endParaRPr>
          </a:p>
          <a:p>
            <a:pPr indent="-317500" lvl="1" marL="914400" rtl="0" algn="l">
              <a:spcBef>
                <a:spcPts val="0"/>
              </a:spcBef>
              <a:spcAft>
                <a:spcPts val="0"/>
              </a:spcAft>
              <a:buClr>
                <a:schemeClr val="lt1"/>
              </a:buClr>
              <a:buSzPts val="1400"/>
              <a:buChar char="○"/>
            </a:pPr>
            <a:r>
              <a:rPr i="1" lang="en">
                <a:solidFill>
                  <a:schemeClr val="lt1"/>
                </a:solidFill>
              </a:rPr>
              <a:t>Univariate</a:t>
            </a:r>
            <a:endParaRPr i="1">
              <a:solidFill>
                <a:schemeClr val="lt1"/>
              </a:solidFill>
            </a:endParaRPr>
          </a:p>
          <a:p>
            <a:pPr indent="-317500" lvl="1" marL="914400" rtl="0" algn="l">
              <a:spcBef>
                <a:spcPts val="0"/>
              </a:spcBef>
              <a:spcAft>
                <a:spcPts val="0"/>
              </a:spcAft>
              <a:buClr>
                <a:schemeClr val="lt1"/>
              </a:buClr>
              <a:buSzPts val="1400"/>
              <a:buChar char="○"/>
            </a:pPr>
            <a:r>
              <a:rPr i="1" lang="en">
                <a:solidFill>
                  <a:schemeClr val="lt1"/>
                </a:solidFill>
              </a:rPr>
              <a:t>Bivariate</a:t>
            </a:r>
            <a:endParaRPr i="1">
              <a:solidFill>
                <a:schemeClr val="lt1"/>
              </a:solidFill>
            </a:endParaRPr>
          </a:p>
          <a:p>
            <a:pPr indent="-317500" lvl="1" marL="914400" rtl="0" algn="l">
              <a:spcBef>
                <a:spcPts val="0"/>
              </a:spcBef>
              <a:spcAft>
                <a:spcPts val="0"/>
              </a:spcAft>
              <a:buClr>
                <a:schemeClr val="lt1"/>
              </a:buClr>
              <a:buSzPts val="1400"/>
              <a:buChar char="○"/>
            </a:pPr>
            <a:r>
              <a:rPr i="1" lang="en">
                <a:solidFill>
                  <a:schemeClr val="lt1"/>
                </a:solidFill>
              </a:rPr>
              <a:t>Multivariate</a:t>
            </a:r>
            <a:endParaRPr i="1">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We use this graph to analyse the data and present it for business understanding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For </a:t>
            </a:r>
            <a:r>
              <a:rPr lang="en">
                <a:solidFill>
                  <a:schemeClr val="lt1"/>
                </a:solidFill>
              </a:rPr>
              <a:t>the purpose of demonstration only part of data is displayed so that we can see it better</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10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1000"/>
                                        <p:tgtEl>
                                          <p:spTgt spid="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Effect filter="fade" transition="in">
                                      <p:cBhvr>
                                        <p:cTn dur="1000"/>
                                        <p:tgtEl>
                                          <p:spTgt spid="1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animEffect filter="fade" transition="in">
                                      <p:cBhvr>
                                        <p:cTn dur="1000"/>
                                        <p:tgtEl>
                                          <p:spTgt spid="1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animEffect filter="fade" transition="in">
                                      <p:cBhvr>
                                        <p:cTn dur="1000"/>
                                        <p:tgtEl>
                                          <p:spTgt spid="1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animEffect filter="fade" transition="in">
                                      <p:cBhvr>
                                        <p:cTn dur="1000"/>
                                        <p:tgtEl>
                                          <p:spTgt spid="1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animEffect filter="fade" transition="in">
                                      <p:cBhvr>
                                        <p:cTn dur="1000"/>
                                        <p:tgtEl>
                                          <p:spTgt spid="1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7" st="7"/>
                                            </p:txEl>
                                          </p:spTgt>
                                        </p:tgtEl>
                                        <p:attrNameLst>
                                          <p:attrName>style.visibility</p:attrName>
                                        </p:attrNameLst>
                                      </p:cBhvr>
                                      <p:to>
                                        <p:strVal val="visible"/>
                                      </p:to>
                                    </p:set>
                                    <p:animEffect filter="fade" transition="in">
                                      <p:cBhvr>
                                        <p:cTn dur="1000"/>
                                        <p:tgtEl>
                                          <p:spTgt spid="12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3"/>
          <p:cNvPicPr preferRelativeResize="0"/>
          <p:nvPr/>
        </p:nvPicPr>
        <p:blipFill>
          <a:blip r:embed="rId3">
            <a:alphaModFix/>
          </a:blip>
          <a:stretch>
            <a:fillRect/>
          </a:stretch>
        </p:blipFill>
        <p:spPr>
          <a:xfrm>
            <a:off x="909625" y="693725"/>
            <a:ext cx="7324725" cy="4333875"/>
          </a:xfrm>
          <a:prstGeom prst="rect">
            <a:avLst/>
          </a:prstGeom>
          <a:noFill/>
          <a:ln>
            <a:noFill/>
          </a:ln>
        </p:spPr>
      </p:pic>
      <p:sp>
        <p:nvSpPr>
          <p:cNvPr id="129" name="Google Shape;129;p23"/>
          <p:cNvSpPr txBox="1"/>
          <p:nvPr/>
        </p:nvSpPr>
        <p:spPr>
          <a:xfrm>
            <a:off x="2347050" y="293525"/>
            <a:ext cx="444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Number of cars in inventory from each Manufacturer</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700"/>
                                        <p:tgtEl>
                                          <p:spTgt spid="128"/>
                                        </p:tgtEl>
                                        <p:attrNameLst>
                                          <p:attrName>ppt_w</p:attrName>
                                        </p:attrNameLst>
                                      </p:cBhvr>
                                      <p:tavLst>
                                        <p:tav fmla="" tm="0">
                                          <p:val>
                                            <p:strVal val="0"/>
                                          </p:val>
                                        </p:tav>
                                        <p:tav fmla="" tm="100000">
                                          <p:val>
                                            <p:strVal val="#ppt_w"/>
                                          </p:val>
                                        </p:tav>
                                      </p:tavLst>
                                    </p:anim>
                                    <p:anim calcmode="lin" valueType="num">
                                      <p:cBhvr additive="base">
                                        <p:cTn dur="700"/>
                                        <p:tgtEl>
                                          <p:spTgt spid="1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Observation</a:t>
            </a:r>
            <a:endParaRPr>
              <a:solidFill>
                <a:schemeClr val="lt1"/>
              </a:solidFill>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Ford has the highest number of cars in the inventory with 552 cars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Toyota has the second highest number of cars in inventory with 157 cars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Interesting</a:t>
            </a:r>
            <a:r>
              <a:rPr lang="en">
                <a:solidFill>
                  <a:schemeClr val="lt1"/>
                </a:solidFill>
              </a:rPr>
              <a:t> how there is a difference of 395 cars between the two highest manufacturers</a:t>
            </a:r>
            <a:endParaRPr>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Hyundai , Chevrolet and kia have </a:t>
            </a:r>
            <a:r>
              <a:rPr lang="en">
                <a:solidFill>
                  <a:schemeClr val="lt1"/>
                </a:solidFill>
              </a:rPr>
              <a:t>around 30 - 50 cars in the inventory each</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Rest of the manufacturers have cars less than 10.</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This shows how the demand of the cars of each manufacturer is in the used car business</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Effect filter="fade" transition="in">
                                      <p:cBhvr>
                                        <p:cTn dur="1000"/>
                                        <p:tgtEl>
                                          <p:spTgt spid="1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animEffect filter="fade" transition="in">
                                      <p:cBhvr>
                                        <p:cTn dur="1000"/>
                                        <p:tgtEl>
                                          <p:spTgt spid="1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animEffect filter="fade" transition="in">
                                      <p:cBhvr>
                                        <p:cTn dur="1000"/>
                                        <p:tgtEl>
                                          <p:spTgt spid="1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animEffect filter="fade" transition="in">
                                      <p:cBhvr>
                                        <p:cTn dur="1000"/>
                                        <p:tgtEl>
                                          <p:spTgt spid="1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animEffect filter="fade" transition="in">
                                      <p:cBhvr>
                                        <p:cTn dur="1000"/>
                                        <p:tgtEl>
                                          <p:spTgt spid="1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5" st="5"/>
                                            </p:txEl>
                                          </p:spTgt>
                                        </p:tgtEl>
                                        <p:attrNameLst>
                                          <p:attrName>style.visibility</p:attrName>
                                        </p:attrNameLst>
                                      </p:cBhvr>
                                      <p:to>
                                        <p:strVal val="visible"/>
                                      </p:to>
                                    </p:set>
                                    <p:animEffect filter="fade" transition="in">
                                      <p:cBhvr>
                                        <p:cTn dur="1000"/>
                                        <p:tgtEl>
                                          <p:spTgt spid="13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6" st="6"/>
                                            </p:txEl>
                                          </p:spTgt>
                                        </p:tgtEl>
                                        <p:attrNameLst>
                                          <p:attrName>style.visibility</p:attrName>
                                        </p:attrNameLst>
                                      </p:cBhvr>
                                      <p:to>
                                        <p:strVal val="visible"/>
                                      </p:to>
                                    </p:set>
                                    <p:animEffect filter="fade" transition="in">
                                      <p:cBhvr>
                                        <p:cTn dur="1000"/>
                                        <p:tgtEl>
                                          <p:spTgt spid="13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Business </a:t>
            </a:r>
            <a:r>
              <a:rPr lang="en">
                <a:solidFill>
                  <a:schemeClr val="lt1"/>
                </a:solidFill>
              </a:rPr>
              <a:t>Perspective</a:t>
            </a:r>
            <a:r>
              <a:rPr lang="en">
                <a:solidFill>
                  <a:schemeClr val="lt1"/>
                </a:solidFill>
              </a:rPr>
              <a:t> </a:t>
            </a:r>
            <a:endParaRPr>
              <a:solidFill>
                <a:schemeClr val="lt1"/>
              </a:solidFill>
            </a:endParaRPr>
          </a:p>
        </p:txBody>
      </p:sp>
      <p:sp>
        <p:nvSpPr>
          <p:cNvPr id="141" name="Google Shape;14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b="1" lang="en">
                <a:solidFill>
                  <a:schemeClr val="lt1"/>
                </a:solidFill>
              </a:rPr>
              <a:t>Company Perspective:</a:t>
            </a:r>
            <a:endParaRPr b="1">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As there are more number of Cars from Ford and Toyota the company must try to </a:t>
            </a:r>
            <a:r>
              <a:rPr lang="en">
                <a:solidFill>
                  <a:schemeClr val="lt1"/>
                </a:solidFill>
              </a:rPr>
              <a:t>push</a:t>
            </a:r>
            <a:r>
              <a:rPr lang="en">
                <a:solidFill>
                  <a:schemeClr val="lt1"/>
                </a:solidFill>
              </a:rPr>
              <a:t> these cars to the customers and encourage the mto buy from one of these manufacturers</a:t>
            </a:r>
            <a:endParaRPr>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b="1" lang="en">
                <a:solidFill>
                  <a:schemeClr val="lt1"/>
                </a:solidFill>
              </a:rPr>
              <a:t>Customers Perspective:</a:t>
            </a:r>
            <a:endParaRPr b="1">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If the customer goes for the top 3 Manufacturers they will have more varieties to choose from one of these cars.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Sellers Perspective: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The seller can see if the car he/she is looking to sell is doing good in this </a:t>
            </a:r>
            <a:r>
              <a:rPr lang="en">
                <a:solidFill>
                  <a:schemeClr val="lt1"/>
                </a:solidFill>
              </a:rPr>
              <a:t>particular website and decide to sell it here or using other platform.</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Effect filter="fade" transition="in">
                                      <p:cBhvr>
                                        <p:cTn dur="1000"/>
                                        <p:tgtEl>
                                          <p:spTgt spid="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animEffect filter="fade" transition="in">
                                      <p:cBhvr>
                                        <p:cTn dur="1000"/>
                                        <p:tgtEl>
                                          <p:spTgt spid="1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animEffect filter="fade" transition="in">
                                      <p:cBhvr>
                                        <p:cTn dur="1000"/>
                                        <p:tgtEl>
                                          <p:spTgt spid="1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3" st="3"/>
                                            </p:txEl>
                                          </p:spTgt>
                                        </p:tgtEl>
                                        <p:attrNameLst>
                                          <p:attrName>style.visibility</p:attrName>
                                        </p:attrNameLst>
                                      </p:cBhvr>
                                      <p:to>
                                        <p:strVal val="visible"/>
                                      </p:to>
                                    </p:set>
                                    <p:animEffect filter="fade" transition="in">
                                      <p:cBhvr>
                                        <p:cTn dur="1000"/>
                                        <p:tgtEl>
                                          <p:spTgt spid="1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4" st="4"/>
                                            </p:txEl>
                                          </p:spTgt>
                                        </p:tgtEl>
                                        <p:attrNameLst>
                                          <p:attrName>style.visibility</p:attrName>
                                        </p:attrNameLst>
                                      </p:cBhvr>
                                      <p:to>
                                        <p:strVal val="visible"/>
                                      </p:to>
                                    </p:set>
                                    <p:animEffect filter="fade" transition="in">
                                      <p:cBhvr>
                                        <p:cTn dur="1000"/>
                                        <p:tgtEl>
                                          <p:spTgt spid="1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5" st="5"/>
                                            </p:txEl>
                                          </p:spTgt>
                                        </p:tgtEl>
                                        <p:attrNameLst>
                                          <p:attrName>style.visibility</p:attrName>
                                        </p:attrNameLst>
                                      </p:cBhvr>
                                      <p:to>
                                        <p:strVal val="visible"/>
                                      </p:to>
                                    </p:set>
                                    <p:animEffect filter="fade" transition="in">
                                      <p:cBhvr>
                                        <p:cTn dur="1000"/>
                                        <p:tgtEl>
                                          <p:spTgt spid="1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6" st="6"/>
                                            </p:txEl>
                                          </p:spTgt>
                                        </p:tgtEl>
                                        <p:attrNameLst>
                                          <p:attrName>style.visibility</p:attrName>
                                        </p:attrNameLst>
                                      </p:cBhvr>
                                      <p:to>
                                        <p:strVal val="visible"/>
                                      </p:to>
                                    </p:set>
                                    <p:animEffect filter="fade" transition="in">
                                      <p:cBhvr>
                                        <p:cTn dur="1000"/>
                                        <p:tgtEl>
                                          <p:spTgt spid="14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26"/>
          <p:cNvPicPr preferRelativeResize="0"/>
          <p:nvPr/>
        </p:nvPicPr>
        <p:blipFill>
          <a:blip r:embed="rId3">
            <a:alphaModFix/>
          </a:blip>
          <a:stretch>
            <a:fillRect/>
          </a:stretch>
        </p:blipFill>
        <p:spPr>
          <a:xfrm>
            <a:off x="747713" y="557213"/>
            <a:ext cx="7648575" cy="4029075"/>
          </a:xfrm>
          <a:prstGeom prst="rect">
            <a:avLst/>
          </a:prstGeom>
          <a:noFill/>
          <a:ln>
            <a:noFill/>
          </a:ln>
        </p:spPr>
      </p:pic>
      <p:sp>
        <p:nvSpPr>
          <p:cNvPr id="149" name="Google Shape;149;p26"/>
          <p:cNvSpPr txBox="1"/>
          <p:nvPr/>
        </p:nvSpPr>
        <p:spPr>
          <a:xfrm>
            <a:off x="4198963" y="4703625"/>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Year</a:t>
            </a:r>
            <a:endParaRPr b="1">
              <a:solidFill>
                <a:schemeClr val="lt1"/>
              </a:solidFill>
            </a:endParaRPr>
          </a:p>
        </p:txBody>
      </p:sp>
      <p:sp>
        <p:nvSpPr>
          <p:cNvPr id="150" name="Google Shape;150;p26"/>
          <p:cNvSpPr txBox="1"/>
          <p:nvPr/>
        </p:nvSpPr>
        <p:spPr>
          <a:xfrm rot="-5400000">
            <a:off x="-244050" y="2660575"/>
            <a:ext cx="15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Available cars</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Observation</a:t>
            </a:r>
            <a:endParaRPr>
              <a:solidFill>
                <a:schemeClr val="lt1"/>
              </a:solidFill>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We see that there are more number of cars manufactured in the year 2016-(197) followed by 2017-(163) and 2015-(162)</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 We have the least number of cars from the year 2018 in the inventory-(12)</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Some of the latest model from 2020 and 2021 manufacture year add upto 24 cars  21 and 3 respectively.</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There are 79 cars with model year &lt; 2010 which need to be sold ASAP</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Effect filter="fade" transition="in">
                                      <p:cBhvr>
                                        <p:cTn dur="1000"/>
                                        <p:tgtEl>
                                          <p:spTgt spid="15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8"/>
          <p:cNvPicPr preferRelativeResize="0"/>
          <p:nvPr/>
        </p:nvPicPr>
        <p:blipFill>
          <a:blip r:embed="rId3">
            <a:alphaModFix/>
          </a:blip>
          <a:stretch>
            <a:fillRect/>
          </a:stretch>
        </p:blipFill>
        <p:spPr>
          <a:xfrm>
            <a:off x="953900" y="43725"/>
            <a:ext cx="7236200" cy="5056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Observation</a:t>
            </a:r>
            <a:endParaRPr>
              <a:solidFill>
                <a:schemeClr val="lt1"/>
              </a:solidFill>
            </a:endParaRPr>
          </a:p>
        </p:txBody>
      </p:sp>
      <p:sp>
        <p:nvSpPr>
          <p:cNvPr id="169" name="Google Shape;16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As we can see Lexus has some of the most expensive cars in the inventory</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Average cost of a chevrolet is </a:t>
            </a:r>
            <a:r>
              <a:rPr lang="en">
                <a:solidFill>
                  <a:schemeClr val="lt1"/>
                </a:solidFill>
              </a:rPr>
              <a:t>cheaper</a:t>
            </a:r>
            <a:r>
              <a:rPr lang="en">
                <a:solidFill>
                  <a:schemeClr val="lt1"/>
                </a:solidFill>
              </a:rPr>
              <a:t> than other cars.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Few cars of Ford are almost equal to in price of Lexus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Some cars from Toyota are cheaper than that of Chevrolet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Where as Nissan has a very high price outlier</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Effect filter="fade" transition="in">
                                      <p:cBhvr>
                                        <p:cTn dur="1000"/>
                                        <p:tgtEl>
                                          <p:spTgt spid="1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Effect filter="fade" transition="in">
                                      <p:cBhvr>
                                        <p:cTn dur="1000"/>
                                        <p:tgtEl>
                                          <p:spTgt spid="1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Effect filter="fade" transition="in">
                                      <p:cBhvr>
                                        <p:cTn dur="1000"/>
                                        <p:tgtEl>
                                          <p:spTgt spid="1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3" st="3"/>
                                            </p:txEl>
                                          </p:spTgt>
                                        </p:tgtEl>
                                        <p:attrNameLst>
                                          <p:attrName>style.visibility</p:attrName>
                                        </p:attrNameLst>
                                      </p:cBhvr>
                                      <p:to>
                                        <p:strVal val="visible"/>
                                      </p:to>
                                    </p:set>
                                    <p:animEffect filter="fade" transition="in">
                                      <p:cBhvr>
                                        <p:cTn dur="1000"/>
                                        <p:tgtEl>
                                          <p:spTgt spid="1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xEl>
                                              <p:pRg end="4" st="4"/>
                                            </p:txEl>
                                          </p:spTgt>
                                        </p:tgtEl>
                                        <p:attrNameLst>
                                          <p:attrName>style.visibility</p:attrName>
                                        </p:attrNameLst>
                                      </p:cBhvr>
                                      <p:to>
                                        <p:strVal val="visible"/>
                                      </p:to>
                                    </p:set>
                                    <p:animEffect filter="fade" transition="in">
                                      <p:cBhvr>
                                        <p:cTn dur="1000"/>
                                        <p:tgtEl>
                                          <p:spTgt spid="16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5" name="Google Shape;17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30"/>
          <p:cNvPicPr preferRelativeResize="0"/>
          <p:nvPr/>
        </p:nvPicPr>
        <p:blipFill>
          <a:blip r:embed="rId3">
            <a:alphaModFix/>
          </a:blip>
          <a:stretch>
            <a:fillRect/>
          </a:stretch>
        </p:blipFill>
        <p:spPr>
          <a:xfrm>
            <a:off x="2721638" y="810438"/>
            <a:ext cx="3700725" cy="3522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Observation</a:t>
            </a:r>
            <a:endParaRPr>
              <a:solidFill>
                <a:schemeClr val="lt1"/>
              </a:solidFill>
            </a:endParaRPr>
          </a:p>
        </p:txBody>
      </p:sp>
      <p:sp>
        <p:nvSpPr>
          <p:cNvPr id="182" name="Google Shape;18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We can see here how the mean price of cars  have varied through the years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Prices increases as from 2016 to 2017</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Then the prices of the cars from 2018 model suddenly drop to less than 50,000</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And the prices again increases from 2018 to 2019 and then decrease again from 2019 to 2021</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0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1000"/>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1000"/>
                                        <p:tgtEl>
                                          <p:spTgt spid="1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3" st="3"/>
                                            </p:txEl>
                                          </p:spTgt>
                                        </p:tgtEl>
                                        <p:attrNameLst>
                                          <p:attrName>style.visibility</p:attrName>
                                        </p:attrNameLst>
                                      </p:cBhvr>
                                      <p:to>
                                        <p:strVal val="visible"/>
                                      </p:to>
                                    </p:set>
                                    <p:animEffect filter="fade" transition="in">
                                      <p:cBhvr>
                                        <p:cTn dur="1000"/>
                                        <p:tgtEl>
                                          <p:spTgt spid="18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a:off x="357500" y="1284350"/>
            <a:ext cx="7015500" cy="1509900"/>
          </a:xfrm>
          <a:prstGeom prst="rect">
            <a:avLst/>
          </a:prstGeom>
          <a:noFill/>
          <a:ln>
            <a:noFill/>
          </a:ln>
        </p:spPr>
        <p:txBody>
          <a:bodyPr anchorCtr="0" anchor="b" bIns="34275" lIns="68575" spcFirstLastPara="1" rIns="68575" wrap="square" tIns="34275">
            <a:spAutoFit/>
          </a:bodyPr>
          <a:lstStyle/>
          <a:p>
            <a:pPr indent="0" lvl="0" marL="0" rtl="0" algn="l">
              <a:lnSpc>
                <a:spcPct val="90000"/>
              </a:lnSpc>
              <a:spcBef>
                <a:spcPts val="0"/>
              </a:spcBef>
              <a:spcAft>
                <a:spcPts val="0"/>
              </a:spcAft>
              <a:buClr>
                <a:schemeClr val="dk1"/>
              </a:buClr>
              <a:buSzPts val="4500"/>
              <a:buFont typeface="Calibri"/>
              <a:buNone/>
            </a:pPr>
            <a:r>
              <a:rPr b="1" lang="en">
                <a:solidFill>
                  <a:schemeClr val="lt1"/>
                </a:solidFill>
              </a:rPr>
              <a:t>Data Analysis - Web Scraping and EDA</a:t>
            </a:r>
            <a:endParaRPr b="1">
              <a:solidFill>
                <a:schemeClr val="lt1"/>
              </a:solidFill>
            </a:endParaRPr>
          </a:p>
        </p:txBody>
      </p:sp>
      <p:sp>
        <p:nvSpPr>
          <p:cNvPr id="66" name="Google Shape;66;p14"/>
          <p:cNvSpPr txBox="1"/>
          <p:nvPr/>
        </p:nvSpPr>
        <p:spPr>
          <a:xfrm>
            <a:off x="6430725" y="3082175"/>
            <a:ext cx="261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highlight>
                  <a:srgbClr val="999999"/>
                </a:highlight>
              </a:rPr>
              <a:t>Mohammed Haaris </a:t>
            </a:r>
            <a:endParaRPr b="1" sz="1500">
              <a:solidFill>
                <a:schemeClr val="dk1"/>
              </a:solidFill>
              <a:highlight>
                <a:srgbClr val="999999"/>
              </a:highlight>
            </a:endParaRPr>
          </a:p>
          <a:p>
            <a:pPr indent="0" lvl="0" marL="0" rtl="0" algn="l">
              <a:spcBef>
                <a:spcPts val="0"/>
              </a:spcBef>
              <a:spcAft>
                <a:spcPts val="0"/>
              </a:spcAft>
              <a:buNone/>
            </a:pPr>
            <a:r>
              <a:rPr b="1" lang="en" sz="1500">
                <a:solidFill>
                  <a:schemeClr val="dk1"/>
                </a:solidFill>
                <a:highlight>
                  <a:srgbClr val="999999"/>
                </a:highlight>
              </a:rPr>
              <a:t>Bin Naveed</a:t>
            </a:r>
            <a:endParaRPr b="1" sz="1500">
              <a:solidFill>
                <a:schemeClr val="dk1"/>
              </a:solidFill>
              <a:highlight>
                <a:srgbClr val="999999"/>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32"/>
          <p:cNvPicPr preferRelativeResize="0"/>
          <p:nvPr/>
        </p:nvPicPr>
        <p:blipFill>
          <a:blip r:embed="rId3">
            <a:alphaModFix/>
          </a:blip>
          <a:stretch>
            <a:fillRect/>
          </a:stretch>
        </p:blipFill>
        <p:spPr>
          <a:xfrm>
            <a:off x="2786838" y="771875"/>
            <a:ext cx="3570325" cy="3599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observation</a:t>
            </a:r>
            <a:endParaRPr>
              <a:solidFill>
                <a:schemeClr val="lt1"/>
              </a:solidFill>
            </a:endParaRPr>
          </a:p>
        </p:txBody>
      </p:sp>
      <p:sp>
        <p:nvSpPr>
          <p:cNvPr id="195" name="Google Shape;19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This graph shows us how the various prices are distributed for each type of transmission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price of an Automatic is relatively high for some compared to Manual and CVT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Majority of the Transmission type is of Automatic in the cars </a:t>
            </a:r>
            <a:r>
              <a:rPr lang="en">
                <a:solidFill>
                  <a:schemeClr val="lt1"/>
                </a:solidFill>
              </a:rPr>
              <a:t>present</a:t>
            </a:r>
            <a:r>
              <a:rPr lang="en">
                <a:solidFill>
                  <a:schemeClr val="lt1"/>
                </a:solidFill>
              </a:rPr>
              <a:t> in the inventory</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1000"/>
                                        <p:tgtEl>
                                          <p:spTgt spid="1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animEffect filter="fade" transition="in">
                                      <p:cBhvr>
                                        <p:cTn dur="1000"/>
                                        <p:tgtEl>
                                          <p:spTgt spid="1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animEffect filter="fade" transition="in">
                                      <p:cBhvr>
                                        <p:cTn dur="1000"/>
                                        <p:tgtEl>
                                          <p:spTgt spid="19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Business </a:t>
            </a:r>
            <a:r>
              <a:rPr lang="en">
                <a:solidFill>
                  <a:schemeClr val="lt1"/>
                </a:solidFill>
              </a:rPr>
              <a:t>Perspective</a:t>
            </a:r>
            <a:r>
              <a:rPr lang="en">
                <a:solidFill>
                  <a:schemeClr val="lt1"/>
                </a:solidFill>
              </a:rPr>
              <a:t> </a:t>
            </a:r>
            <a:endParaRPr>
              <a:solidFill>
                <a:schemeClr val="lt1"/>
              </a:solidFill>
            </a:endParaRPr>
          </a:p>
        </p:txBody>
      </p:sp>
      <p:sp>
        <p:nvSpPr>
          <p:cNvPr id="201" name="Google Shape;20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b="1" lang="en">
                <a:solidFill>
                  <a:schemeClr val="lt1"/>
                </a:solidFill>
              </a:rPr>
              <a:t>Buyers perspective:</a:t>
            </a:r>
            <a:endParaRPr b="1">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There are more cars available with automatic transmission for the entire price range compared to the other types.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The buyer will have more options to choose from if he wishes to buy a car with automatic transmission.</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Market Analysis:</a:t>
            </a:r>
            <a:endParaRPr b="1">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The cars that are more sold in the used cars market is of the automatic transmission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The manual and CVT have less scope of being sold as they are outnumbered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1000"/>
                                        <p:tgtEl>
                                          <p:spTgt spid="2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3" st="3"/>
                                            </p:txEl>
                                          </p:spTgt>
                                        </p:tgtEl>
                                        <p:attrNameLst>
                                          <p:attrName>style.visibility</p:attrName>
                                        </p:attrNameLst>
                                      </p:cBhvr>
                                      <p:to>
                                        <p:strVal val="visible"/>
                                      </p:to>
                                    </p:set>
                                    <p:animEffect filter="fade" transition="in">
                                      <p:cBhvr>
                                        <p:cTn dur="1000"/>
                                        <p:tgtEl>
                                          <p:spTgt spid="2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4" st="4"/>
                                            </p:txEl>
                                          </p:spTgt>
                                        </p:tgtEl>
                                        <p:attrNameLst>
                                          <p:attrName>style.visibility</p:attrName>
                                        </p:attrNameLst>
                                      </p:cBhvr>
                                      <p:to>
                                        <p:strVal val="visible"/>
                                      </p:to>
                                    </p:set>
                                    <p:animEffect filter="fade" transition="in">
                                      <p:cBhvr>
                                        <p:cTn dur="1000"/>
                                        <p:tgtEl>
                                          <p:spTgt spid="2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5" st="5"/>
                                            </p:txEl>
                                          </p:spTgt>
                                        </p:tgtEl>
                                        <p:attrNameLst>
                                          <p:attrName>style.visibility</p:attrName>
                                        </p:attrNameLst>
                                      </p:cBhvr>
                                      <p:to>
                                        <p:strVal val="visible"/>
                                      </p:to>
                                    </p:set>
                                    <p:animEffect filter="fade" transition="in">
                                      <p:cBhvr>
                                        <p:cTn dur="1000"/>
                                        <p:tgtEl>
                                          <p:spTgt spid="20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7" name="Google Shape;20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35"/>
          <p:cNvPicPr preferRelativeResize="0"/>
          <p:nvPr/>
        </p:nvPicPr>
        <p:blipFill>
          <a:blip r:embed="rId3">
            <a:alphaModFix/>
          </a:blip>
          <a:stretch>
            <a:fillRect/>
          </a:stretch>
        </p:blipFill>
        <p:spPr>
          <a:xfrm>
            <a:off x="2354375" y="732013"/>
            <a:ext cx="4435250" cy="3679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Observation</a:t>
            </a:r>
            <a:endParaRPr>
              <a:solidFill>
                <a:schemeClr val="lt1"/>
              </a:solidFill>
            </a:endParaRPr>
          </a:p>
        </p:txBody>
      </p:sp>
      <p:sp>
        <p:nvSpPr>
          <p:cNvPr id="214" name="Google Shape;21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There are More number of cars between the year 2010 and 2020 with all the transmission types.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There are cars as old as manufacture year 1990 and less with manual transmission.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Automatic has the least price available for the latest model year (2020-2021)</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Majority of CVT cars are in the year 2020</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One of the car with </a:t>
            </a:r>
            <a:r>
              <a:rPr lang="en">
                <a:solidFill>
                  <a:schemeClr val="lt1"/>
                </a:solidFill>
              </a:rPr>
              <a:t>automatic is priced as high as 400,000 SAR.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1000"/>
                                        <p:tgtEl>
                                          <p:spTgt spid="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1000"/>
                                        <p:tgtEl>
                                          <p:spTgt spid="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 st="2"/>
                                            </p:txEl>
                                          </p:spTgt>
                                        </p:tgtEl>
                                        <p:attrNameLst>
                                          <p:attrName>style.visibility</p:attrName>
                                        </p:attrNameLst>
                                      </p:cBhvr>
                                      <p:to>
                                        <p:strVal val="visible"/>
                                      </p:to>
                                    </p:set>
                                    <p:animEffect filter="fade" transition="in">
                                      <p:cBhvr>
                                        <p:cTn dur="1000"/>
                                        <p:tgtEl>
                                          <p:spTgt spid="2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3" st="3"/>
                                            </p:txEl>
                                          </p:spTgt>
                                        </p:tgtEl>
                                        <p:attrNameLst>
                                          <p:attrName>style.visibility</p:attrName>
                                        </p:attrNameLst>
                                      </p:cBhvr>
                                      <p:to>
                                        <p:strVal val="visible"/>
                                      </p:to>
                                    </p:set>
                                    <p:animEffect filter="fade" transition="in">
                                      <p:cBhvr>
                                        <p:cTn dur="1000"/>
                                        <p:tgtEl>
                                          <p:spTgt spid="2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4" st="4"/>
                                            </p:txEl>
                                          </p:spTgt>
                                        </p:tgtEl>
                                        <p:attrNameLst>
                                          <p:attrName>style.visibility</p:attrName>
                                        </p:attrNameLst>
                                      </p:cBhvr>
                                      <p:to>
                                        <p:strVal val="visible"/>
                                      </p:to>
                                    </p:set>
                                    <p:animEffect filter="fade" transition="in">
                                      <p:cBhvr>
                                        <p:cTn dur="1000"/>
                                        <p:tgtEl>
                                          <p:spTgt spid="21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0" name="Google Shape;22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7"/>
          <p:cNvPicPr preferRelativeResize="0"/>
          <p:nvPr/>
        </p:nvPicPr>
        <p:blipFill>
          <a:blip r:embed="rId3">
            <a:alphaModFix/>
          </a:blip>
          <a:stretch>
            <a:fillRect/>
          </a:stretch>
        </p:blipFill>
        <p:spPr>
          <a:xfrm>
            <a:off x="52388" y="990600"/>
            <a:ext cx="9039225" cy="3162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Observation</a:t>
            </a:r>
            <a:endParaRPr>
              <a:solidFill>
                <a:schemeClr val="lt1"/>
              </a:solidFill>
            </a:endParaRPr>
          </a:p>
        </p:txBody>
      </p:sp>
      <p:sp>
        <p:nvSpPr>
          <p:cNvPr id="227" name="Google Shape;22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Toyota has more cars with rating of 10 and less of 1 which is a good deal for a buyer to consider that Manufacturer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Ford also has some good Value for Money cars that the customer can consider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Manufacturer that one should avoid is Geely as they have very few cars with rating of 10 and more of rating 1 &amp; 5</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animEffect filter="fade" transition="in">
                                      <p:cBhvr>
                                        <p:cTn dur="1000"/>
                                        <p:tgtEl>
                                          <p:spTgt spid="2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animEffect filter="fade" transition="in">
                                      <p:cBhvr>
                                        <p:cTn dur="1000"/>
                                        <p:tgtEl>
                                          <p:spTgt spid="2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animEffect filter="fade" transition="in">
                                      <p:cBhvr>
                                        <p:cTn dur="1000"/>
                                        <p:tgtEl>
                                          <p:spTgt spid="22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Conclusion</a:t>
            </a:r>
            <a:endParaRPr>
              <a:solidFill>
                <a:schemeClr val="lt1"/>
              </a:solidFill>
            </a:endParaRPr>
          </a:p>
        </p:txBody>
      </p:sp>
      <p:sp>
        <p:nvSpPr>
          <p:cNvPr id="233" name="Google Shape;23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Ford has the </a:t>
            </a:r>
            <a:r>
              <a:rPr lang="en">
                <a:solidFill>
                  <a:schemeClr val="lt1"/>
                </a:solidFill>
              </a:rPr>
              <a:t>highest number of cars with 10 rating followed by Toyota and Hyundai.</a:t>
            </a:r>
            <a:endParaRPr>
              <a:solidFill>
                <a:schemeClr val="lt1"/>
              </a:solidFill>
            </a:endParaRPr>
          </a:p>
        </p:txBody>
      </p:sp>
      <p:pic>
        <p:nvPicPr>
          <p:cNvPr id="234" name="Google Shape;234;p39"/>
          <p:cNvPicPr preferRelativeResize="0"/>
          <p:nvPr/>
        </p:nvPicPr>
        <p:blipFill>
          <a:blip r:embed="rId3">
            <a:alphaModFix/>
          </a:blip>
          <a:stretch>
            <a:fillRect/>
          </a:stretch>
        </p:blipFill>
        <p:spPr>
          <a:xfrm>
            <a:off x="4249100" y="1606673"/>
            <a:ext cx="4152622"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Effect filter="fade" transition="in">
                                      <p:cBhvr>
                                        <p:cTn dur="1000"/>
                                        <p:tgtEl>
                                          <p:spTgt spid="2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ppt_w</p:attrName>
                                        </p:attrNameLst>
                                      </p:cBhvr>
                                      <p:tavLst>
                                        <p:tav fmla="" tm="0">
                                          <p:val>
                                            <p:strVal val="0"/>
                                          </p:val>
                                        </p:tav>
                                        <p:tav fmla="" tm="100000">
                                          <p:val>
                                            <p:strVal val="#ppt_w"/>
                                          </p:val>
                                        </p:tav>
                                      </p:tavLst>
                                    </p:anim>
                                    <p:anim calcmode="lin" valueType="num">
                                      <p:cBhvr additive="base">
                                        <p:cTn dur="1000"/>
                                        <p:tgtEl>
                                          <p:spTgt spid="2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Conclusion</a:t>
            </a:r>
            <a:endParaRPr>
              <a:solidFill>
                <a:schemeClr val="lt1"/>
              </a:solidFill>
            </a:endParaRPr>
          </a:p>
        </p:txBody>
      </p:sp>
      <p:sp>
        <p:nvSpPr>
          <p:cNvPr id="240" name="Google Shape;24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Toyota have the highest number of cars in the inventory with manufacture year &gt; 2018</a:t>
            </a:r>
            <a:endParaRPr>
              <a:solidFill>
                <a:schemeClr val="lt1"/>
              </a:solidFill>
            </a:endParaRPr>
          </a:p>
        </p:txBody>
      </p:sp>
      <p:pic>
        <p:nvPicPr>
          <p:cNvPr id="241" name="Google Shape;241;p40"/>
          <p:cNvPicPr preferRelativeResize="0"/>
          <p:nvPr/>
        </p:nvPicPr>
        <p:blipFill>
          <a:blip r:embed="rId3">
            <a:alphaModFix/>
          </a:blip>
          <a:stretch>
            <a:fillRect/>
          </a:stretch>
        </p:blipFill>
        <p:spPr>
          <a:xfrm>
            <a:off x="2330500" y="1648350"/>
            <a:ext cx="5705401" cy="327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Effect filter="fade" transition="in">
                                      <p:cBhvr>
                                        <p:cTn dur="1000"/>
                                        <p:tgtEl>
                                          <p:spTgt spid="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ppt_w</p:attrName>
                                        </p:attrNameLst>
                                      </p:cBhvr>
                                      <p:tavLst>
                                        <p:tav fmla="" tm="0">
                                          <p:val>
                                            <p:strVal val="0"/>
                                          </p:val>
                                        </p:tav>
                                        <p:tav fmla="" tm="100000">
                                          <p:val>
                                            <p:strVal val="#ppt_w"/>
                                          </p:val>
                                        </p:tav>
                                      </p:tavLst>
                                    </p:anim>
                                    <p:anim calcmode="lin" valueType="num">
                                      <p:cBhvr additive="base">
                                        <p:cTn dur="1000"/>
                                        <p:tgtEl>
                                          <p:spTgt spid="2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Conclusion </a:t>
            </a:r>
            <a:endParaRPr>
              <a:solidFill>
                <a:schemeClr val="lt1"/>
              </a:solidFill>
            </a:endParaRPr>
          </a:p>
        </p:txBody>
      </p:sp>
      <p:sp>
        <p:nvSpPr>
          <p:cNvPr id="247" name="Google Shape;24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 car that cost the least with model year &gt; 2018 is a </a:t>
            </a:r>
            <a:r>
              <a:rPr b="1" lang="en">
                <a:solidFill>
                  <a:schemeClr val="lt1"/>
                </a:solidFill>
              </a:rPr>
              <a:t>2019 Hyundai Accent </a:t>
            </a:r>
            <a:r>
              <a:rPr lang="en">
                <a:solidFill>
                  <a:schemeClr val="lt1"/>
                </a:solidFill>
              </a:rPr>
              <a:t>with the price of 30,000(SAR)</a:t>
            </a:r>
            <a:endParaRPr>
              <a:solidFill>
                <a:schemeClr val="lt1"/>
              </a:solidFill>
            </a:endParaRPr>
          </a:p>
        </p:txBody>
      </p:sp>
      <p:pic>
        <p:nvPicPr>
          <p:cNvPr id="248" name="Google Shape;248;p41"/>
          <p:cNvPicPr preferRelativeResize="0"/>
          <p:nvPr/>
        </p:nvPicPr>
        <p:blipFill>
          <a:blip r:embed="rId3">
            <a:alphaModFix/>
          </a:blip>
          <a:stretch>
            <a:fillRect/>
          </a:stretch>
        </p:blipFill>
        <p:spPr>
          <a:xfrm>
            <a:off x="4083375" y="1658500"/>
            <a:ext cx="3756200" cy="332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Effect filter="fade" transition="in">
                                      <p:cBhvr>
                                        <p:cTn dur="1000"/>
                                        <p:tgtEl>
                                          <p:spTgt spid="2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ppt_w</p:attrName>
                                        </p:attrNameLst>
                                      </p:cBhvr>
                                      <p:tavLst>
                                        <p:tav fmla="" tm="0">
                                          <p:val>
                                            <p:strVal val="0"/>
                                          </p:val>
                                        </p:tav>
                                        <p:tav fmla="" tm="100000">
                                          <p:val>
                                            <p:strVal val="#ppt_w"/>
                                          </p:val>
                                        </p:tav>
                                      </p:tavLst>
                                    </p:anim>
                                    <p:anim calcmode="lin" valueType="num">
                                      <p:cBhvr additive="base">
                                        <p:cTn dur="1000"/>
                                        <p:tgtEl>
                                          <p:spTgt spid="24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907875" y="1378013"/>
            <a:ext cx="1641900" cy="554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YallaMotor</a:t>
            </a:r>
            <a:endParaRPr/>
          </a:p>
        </p:txBody>
      </p:sp>
      <p:sp>
        <p:nvSpPr>
          <p:cNvPr id="73" name="Google Shape;73;p15"/>
          <p:cNvSpPr txBox="1"/>
          <p:nvPr>
            <p:ph idx="1" type="body"/>
          </p:nvPr>
        </p:nvSpPr>
        <p:spPr>
          <a:xfrm>
            <a:off x="324788" y="1932188"/>
            <a:ext cx="2808000" cy="12792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 sz="900">
                <a:solidFill>
                  <a:srgbClr val="3B3B3B"/>
                </a:solidFill>
                <a:highlight>
                  <a:srgbClr val="FFFFFF"/>
                </a:highlight>
                <a:latin typeface="Lato"/>
                <a:ea typeface="Lato"/>
                <a:cs typeface="Lato"/>
                <a:sym typeface="Lato"/>
              </a:rPr>
              <a:t>YallaMotor was launched in 2012 and has grown to become the most popular and trusted automotive portal in the region. With the aim of simplifying vehicle research, buying, and selling, it serves over 1,000,000 car buyers per month and carries up-to-date information for over seventy-five brands sold in the region.</a:t>
            </a:r>
            <a:endParaRPr/>
          </a:p>
        </p:txBody>
      </p:sp>
      <p:pic>
        <p:nvPicPr>
          <p:cNvPr id="74" name="Google Shape;74;p15"/>
          <p:cNvPicPr preferRelativeResize="0"/>
          <p:nvPr/>
        </p:nvPicPr>
        <p:blipFill>
          <a:blip r:embed="rId3">
            <a:alphaModFix/>
          </a:blip>
          <a:stretch>
            <a:fillRect/>
          </a:stretch>
        </p:blipFill>
        <p:spPr>
          <a:xfrm>
            <a:off x="3207825" y="1428478"/>
            <a:ext cx="5795702" cy="22865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Conclusion</a:t>
            </a:r>
            <a:endParaRPr>
              <a:solidFill>
                <a:schemeClr val="lt1"/>
              </a:solidFill>
            </a:endParaRPr>
          </a:p>
        </p:txBody>
      </p:sp>
      <p:sp>
        <p:nvSpPr>
          <p:cNvPr id="254" name="Google Shape;25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 car that has done the least Kilometers with model year &gt; 2018 is </a:t>
            </a:r>
            <a:r>
              <a:rPr b="1" lang="en">
                <a:solidFill>
                  <a:schemeClr val="lt1"/>
                </a:solidFill>
              </a:rPr>
              <a:t>2019 Ford Expedition </a:t>
            </a:r>
            <a:r>
              <a:rPr lang="en">
                <a:solidFill>
                  <a:schemeClr val="lt1"/>
                </a:solidFill>
              </a:rPr>
              <a:t>(17,000 KM’s)</a:t>
            </a:r>
            <a:endParaRPr>
              <a:solidFill>
                <a:schemeClr val="lt1"/>
              </a:solidFill>
            </a:endParaRPr>
          </a:p>
        </p:txBody>
      </p:sp>
      <p:pic>
        <p:nvPicPr>
          <p:cNvPr id="255" name="Google Shape;255;p42"/>
          <p:cNvPicPr preferRelativeResize="0"/>
          <p:nvPr/>
        </p:nvPicPr>
        <p:blipFill>
          <a:blip r:embed="rId3">
            <a:alphaModFix/>
          </a:blip>
          <a:stretch>
            <a:fillRect/>
          </a:stretch>
        </p:blipFill>
        <p:spPr>
          <a:xfrm>
            <a:off x="4571988" y="1639025"/>
            <a:ext cx="3914775" cy="320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Effect filter="fade" transition="in">
                                      <p:cBhvr>
                                        <p:cTn dur="1000"/>
                                        <p:tgtEl>
                                          <p:spTgt spid="2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ppt_w</p:attrName>
                                        </p:attrNameLst>
                                      </p:cBhvr>
                                      <p:tavLst>
                                        <p:tav fmla="" tm="0">
                                          <p:val>
                                            <p:strVal val="0"/>
                                          </p:val>
                                        </p:tav>
                                        <p:tav fmla="" tm="100000">
                                          <p:val>
                                            <p:strVal val="#ppt_w"/>
                                          </p:val>
                                        </p:tav>
                                      </p:tavLst>
                                    </p:anim>
                                    <p:anim calcmode="lin" valueType="num">
                                      <p:cBhvr additive="base">
                                        <p:cTn dur="1000"/>
                                        <p:tgtEl>
                                          <p:spTgt spid="2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Conclusion</a:t>
            </a:r>
            <a:endParaRPr>
              <a:solidFill>
                <a:schemeClr val="lt1"/>
              </a:solidFill>
            </a:endParaRPr>
          </a:p>
        </p:txBody>
      </p:sp>
      <p:sp>
        <p:nvSpPr>
          <p:cNvPr id="261" name="Google Shape;261;p43"/>
          <p:cNvSpPr txBox="1"/>
          <p:nvPr>
            <p:ph idx="1" type="body"/>
          </p:nvPr>
        </p:nvSpPr>
        <p:spPr>
          <a:xfrm>
            <a:off x="311700" y="1491150"/>
            <a:ext cx="8520600" cy="21612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a:solidFill>
                  <a:schemeClr val="lt1"/>
                </a:solidFill>
              </a:rPr>
              <a:t>The top 3 brands to go for if you are planning to buy a used car are: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Ford</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Toyota</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Hyundai.</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While </a:t>
            </a:r>
            <a:r>
              <a:rPr b="1" lang="en">
                <a:solidFill>
                  <a:schemeClr val="lt1"/>
                </a:solidFill>
              </a:rPr>
              <a:t>Hyundai </a:t>
            </a:r>
            <a:r>
              <a:rPr lang="en">
                <a:solidFill>
                  <a:schemeClr val="lt1"/>
                </a:solidFill>
              </a:rPr>
              <a:t>may have the latest car with low price , brands like </a:t>
            </a:r>
            <a:r>
              <a:rPr b="1" lang="en">
                <a:solidFill>
                  <a:schemeClr val="lt1"/>
                </a:solidFill>
              </a:rPr>
              <a:t>Toyota </a:t>
            </a:r>
            <a:r>
              <a:rPr lang="en">
                <a:solidFill>
                  <a:schemeClr val="lt1"/>
                </a:solidFill>
              </a:rPr>
              <a:t>and </a:t>
            </a:r>
            <a:r>
              <a:rPr b="1" lang="en">
                <a:solidFill>
                  <a:schemeClr val="lt1"/>
                </a:solidFill>
              </a:rPr>
              <a:t>Ford</a:t>
            </a:r>
            <a:r>
              <a:rPr lang="en">
                <a:solidFill>
                  <a:schemeClr val="lt1"/>
                </a:solidFill>
              </a:rPr>
              <a:t> have cars with better rating and least Kilometers done and also have more number of options to choose from unlike Hyundai.</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animEffect filter="fade" transition="in">
                                      <p:cBhvr>
                                        <p:cTn dur="1000"/>
                                        <p:tgtEl>
                                          <p:spTgt spid="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1" st="1"/>
                                            </p:txEl>
                                          </p:spTgt>
                                        </p:tgtEl>
                                        <p:attrNameLst>
                                          <p:attrName>style.visibility</p:attrName>
                                        </p:attrNameLst>
                                      </p:cBhvr>
                                      <p:to>
                                        <p:strVal val="visible"/>
                                      </p:to>
                                    </p:set>
                                    <p:animEffect filter="fade" transition="in">
                                      <p:cBhvr>
                                        <p:cTn dur="1000"/>
                                        <p:tgtEl>
                                          <p:spTgt spid="2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2" st="2"/>
                                            </p:txEl>
                                          </p:spTgt>
                                        </p:tgtEl>
                                        <p:attrNameLst>
                                          <p:attrName>style.visibility</p:attrName>
                                        </p:attrNameLst>
                                      </p:cBhvr>
                                      <p:to>
                                        <p:strVal val="visible"/>
                                      </p:to>
                                    </p:set>
                                    <p:animEffect filter="fade" transition="in">
                                      <p:cBhvr>
                                        <p:cTn dur="1000"/>
                                        <p:tgtEl>
                                          <p:spTgt spid="2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3" st="3"/>
                                            </p:txEl>
                                          </p:spTgt>
                                        </p:tgtEl>
                                        <p:attrNameLst>
                                          <p:attrName>style.visibility</p:attrName>
                                        </p:attrNameLst>
                                      </p:cBhvr>
                                      <p:to>
                                        <p:strVal val="visible"/>
                                      </p:to>
                                    </p:set>
                                    <p:animEffect filter="fade" transition="in">
                                      <p:cBhvr>
                                        <p:cTn dur="1000"/>
                                        <p:tgtEl>
                                          <p:spTgt spid="2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4" st="4"/>
                                            </p:txEl>
                                          </p:spTgt>
                                        </p:tgtEl>
                                        <p:attrNameLst>
                                          <p:attrName>style.visibility</p:attrName>
                                        </p:attrNameLst>
                                      </p:cBhvr>
                                      <p:to>
                                        <p:strVal val="visible"/>
                                      </p:to>
                                    </p:set>
                                    <p:animEffect filter="fade" transition="in">
                                      <p:cBhvr>
                                        <p:cTn dur="1000"/>
                                        <p:tgtEl>
                                          <p:spTgt spid="26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7" name="Google Shape;267;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mc:AlternateContent>
    <mc:Choice Requires="p14">
      <p:transition spd="slow" p14:dur="19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Objective</a:t>
            </a:r>
            <a:endParaRPr>
              <a:solidFill>
                <a:schemeClr val="lt1"/>
              </a:solidFill>
            </a:endParaRPr>
          </a:p>
        </p:txBody>
      </p:sp>
      <p:sp>
        <p:nvSpPr>
          <p:cNvPr id="80" name="Google Shape;80;p16"/>
          <p:cNvSpPr txBox="1"/>
          <p:nvPr>
            <p:ph idx="1" type="body"/>
          </p:nvPr>
        </p:nvSpPr>
        <p:spPr>
          <a:xfrm>
            <a:off x="311700" y="1626600"/>
            <a:ext cx="8520600" cy="1890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a:solidFill>
                  <a:schemeClr val="lt1"/>
                </a:solidFill>
              </a:rPr>
              <a:t>To get insights into how the used car market is performing.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Analyse each car manufacturer in the used car industry. </a:t>
            </a:r>
            <a:endParaRPr>
              <a:solidFill>
                <a:schemeClr val="lt1"/>
              </a:solidFill>
            </a:endParaRPr>
          </a:p>
          <a:p>
            <a:pPr indent="-342900" lvl="0" marL="457200" rtl="0" algn="just">
              <a:spcBef>
                <a:spcPts val="0"/>
              </a:spcBef>
              <a:spcAft>
                <a:spcPts val="0"/>
              </a:spcAft>
              <a:buClr>
                <a:schemeClr val="lt1"/>
              </a:buClr>
              <a:buSzPts val="1800"/>
              <a:buChar char="●"/>
            </a:pPr>
            <a:r>
              <a:rPr lang="en">
                <a:solidFill>
                  <a:schemeClr val="lt1"/>
                </a:solidFill>
              </a:rPr>
              <a:t>Determining how factors like ‘</a:t>
            </a:r>
            <a:r>
              <a:rPr lang="en">
                <a:solidFill>
                  <a:schemeClr val="lt1"/>
                </a:solidFill>
              </a:rPr>
              <a:t>price’ </a:t>
            </a:r>
            <a:r>
              <a:rPr lang="en">
                <a:solidFill>
                  <a:schemeClr val="lt1"/>
                </a:solidFill>
              </a:rPr>
              <a:t>, ‘kilometers’ and ‘model year’ can affect the buyers choice.</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animEffect filter="fade" transition="in">
                                      <p:cBhvr>
                                        <p:cTn dur="1000"/>
                                        <p:tgtEl>
                                          <p:spTgt spid="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1" st="1"/>
                                            </p:txEl>
                                          </p:spTgt>
                                        </p:tgtEl>
                                        <p:attrNameLst>
                                          <p:attrName>style.visibility</p:attrName>
                                        </p:attrNameLst>
                                      </p:cBhvr>
                                      <p:to>
                                        <p:strVal val="visible"/>
                                      </p:to>
                                    </p:set>
                                    <p:animEffect filter="fade" transition="in">
                                      <p:cBhvr>
                                        <p:cTn dur="1000"/>
                                        <p:tgtEl>
                                          <p:spTgt spid="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2" st="2"/>
                                            </p:txEl>
                                          </p:spTgt>
                                        </p:tgtEl>
                                        <p:attrNameLst>
                                          <p:attrName>style.visibility</p:attrName>
                                        </p:attrNameLst>
                                      </p:cBhvr>
                                      <p:to>
                                        <p:strVal val="visible"/>
                                      </p:to>
                                    </p:set>
                                    <p:animEffect filter="fade" transition="in">
                                      <p:cBhvr>
                                        <p:cTn dur="1000"/>
                                        <p:tgtEl>
                                          <p:spTgt spid="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3" st="3"/>
                                            </p:txEl>
                                          </p:spTgt>
                                        </p:tgtEl>
                                        <p:attrNameLst>
                                          <p:attrName>style.visibility</p:attrName>
                                        </p:attrNameLst>
                                      </p:cBhvr>
                                      <p:to>
                                        <p:strVal val="visible"/>
                                      </p:to>
                                    </p:set>
                                    <p:animEffect filter="fade" transition="in">
                                      <p:cBhvr>
                                        <p:cTn dur="1000"/>
                                        <p:tgtEl>
                                          <p:spTgt spid="8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Web Scraping</a:t>
            </a:r>
            <a:endParaRPr>
              <a:solidFill>
                <a:schemeClr val="lt1"/>
              </a:solidFill>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 data was scraped from </a:t>
            </a:r>
            <a:r>
              <a:rPr lang="en" u="sng">
                <a:solidFill>
                  <a:schemeClr val="hlink"/>
                </a:solidFill>
                <a:hlinkClick r:id="rId3"/>
              </a:rPr>
              <a:t>https://ksa.yallamotor.com/used-cars</a:t>
            </a:r>
            <a:r>
              <a:rPr lang="en">
                <a:solidFill>
                  <a:schemeClr val="lt1"/>
                </a:solidFill>
              </a:rPr>
              <a:t> using </a:t>
            </a:r>
            <a:r>
              <a:rPr b="1" i="1" lang="en">
                <a:solidFill>
                  <a:schemeClr val="lt1"/>
                </a:solidFill>
              </a:rPr>
              <a:t>BeautifulSoup </a:t>
            </a:r>
            <a:r>
              <a:rPr lang="en">
                <a:solidFill>
                  <a:schemeClr val="lt1"/>
                </a:solidFill>
              </a:rPr>
              <a:t>and </a:t>
            </a:r>
            <a:r>
              <a:rPr b="1" i="1" lang="en">
                <a:solidFill>
                  <a:schemeClr val="lt1"/>
                </a:solidFill>
              </a:rPr>
              <a:t>Request </a:t>
            </a:r>
            <a:r>
              <a:rPr lang="en">
                <a:solidFill>
                  <a:schemeClr val="lt1"/>
                </a:solidFill>
              </a:rPr>
              <a:t>libraries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scraped data was </a:t>
            </a:r>
            <a:r>
              <a:rPr lang="en">
                <a:solidFill>
                  <a:schemeClr val="lt1"/>
                </a:solidFill>
              </a:rPr>
              <a:t>divided into 4 categories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Name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Price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Details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Time</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animEffect filter="fade" transition="in">
                                      <p:cBhvr>
                                        <p:cTn dur="1000"/>
                                        <p:tgtEl>
                                          <p:spTgt spid="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animEffect filter="fade" transition="in">
                                      <p:cBhvr>
                                        <p:cTn dur="1000"/>
                                        <p:tgtEl>
                                          <p:spTgt spid="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2" st="2"/>
                                            </p:txEl>
                                          </p:spTgt>
                                        </p:tgtEl>
                                        <p:attrNameLst>
                                          <p:attrName>style.visibility</p:attrName>
                                        </p:attrNameLst>
                                      </p:cBhvr>
                                      <p:to>
                                        <p:strVal val="visible"/>
                                      </p:to>
                                    </p:set>
                                    <p:animEffect filter="fade" transition="in">
                                      <p:cBhvr>
                                        <p:cTn dur="1000"/>
                                        <p:tgtEl>
                                          <p:spTgt spid="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3" st="3"/>
                                            </p:txEl>
                                          </p:spTgt>
                                        </p:tgtEl>
                                        <p:attrNameLst>
                                          <p:attrName>style.visibility</p:attrName>
                                        </p:attrNameLst>
                                      </p:cBhvr>
                                      <p:to>
                                        <p:strVal val="visible"/>
                                      </p:to>
                                    </p:set>
                                    <p:animEffect filter="fade" transition="in">
                                      <p:cBhvr>
                                        <p:cTn dur="1000"/>
                                        <p:tgtEl>
                                          <p:spTgt spid="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4" st="4"/>
                                            </p:txEl>
                                          </p:spTgt>
                                        </p:tgtEl>
                                        <p:attrNameLst>
                                          <p:attrName>style.visibility</p:attrName>
                                        </p:attrNameLst>
                                      </p:cBhvr>
                                      <p:to>
                                        <p:strVal val="visible"/>
                                      </p:to>
                                    </p:set>
                                    <p:animEffect filter="fade" transition="in">
                                      <p:cBhvr>
                                        <p:cTn dur="1000"/>
                                        <p:tgtEl>
                                          <p:spTgt spid="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xEl>
                                              <p:pRg end="5" st="5"/>
                                            </p:txEl>
                                          </p:spTgt>
                                        </p:tgtEl>
                                        <p:attrNameLst>
                                          <p:attrName>style.visibility</p:attrName>
                                        </p:attrNameLst>
                                      </p:cBhvr>
                                      <p:to>
                                        <p:strVal val="visible"/>
                                      </p:to>
                                    </p:set>
                                    <p:animEffect filter="fade" transition="in">
                                      <p:cBhvr>
                                        <p:cTn dur="1000"/>
                                        <p:tgtEl>
                                          <p:spTgt spid="8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8"/>
          <p:cNvPicPr preferRelativeResize="0"/>
          <p:nvPr/>
        </p:nvPicPr>
        <p:blipFill>
          <a:blip r:embed="rId3">
            <a:alphaModFix/>
          </a:blip>
          <a:stretch>
            <a:fillRect/>
          </a:stretch>
        </p:blipFill>
        <p:spPr>
          <a:xfrm>
            <a:off x="404813" y="1263963"/>
            <a:ext cx="8334376" cy="2615575"/>
          </a:xfrm>
          <a:prstGeom prst="rect">
            <a:avLst/>
          </a:prstGeom>
          <a:noFill/>
          <a:ln>
            <a:noFill/>
          </a:ln>
        </p:spPr>
      </p:pic>
      <p:pic>
        <p:nvPicPr>
          <p:cNvPr id="94" name="Google Shape;94;p18"/>
          <p:cNvPicPr preferRelativeResize="0"/>
          <p:nvPr/>
        </p:nvPicPr>
        <p:blipFill>
          <a:blip r:embed="rId4">
            <a:alphaModFix/>
          </a:blip>
          <a:stretch>
            <a:fillRect/>
          </a:stretch>
        </p:blipFill>
        <p:spPr>
          <a:xfrm>
            <a:off x="404825" y="1263962"/>
            <a:ext cx="8334376" cy="2615575"/>
          </a:xfrm>
          <a:prstGeom prst="rect">
            <a:avLst/>
          </a:prstGeom>
          <a:noFill/>
          <a:ln>
            <a:noFill/>
          </a:ln>
        </p:spPr>
      </p:pic>
      <p:pic>
        <p:nvPicPr>
          <p:cNvPr id="95" name="Google Shape;95;p18"/>
          <p:cNvPicPr preferRelativeResize="0"/>
          <p:nvPr/>
        </p:nvPicPr>
        <p:blipFill>
          <a:blip r:embed="rId5">
            <a:alphaModFix/>
          </a:blip>
          <a:stretch>
            <a:fillRect/>
          </a:stretch>
        </p:blipFill>
        <p:spPr>
          <a:xfrm>
            <a:off x="404825" y="1263975"/>
            <a:ext cx="8334350" cy="2615550"/>
          </a:xfrm>
          <a:prstGeom prst="rect">
            <a:avLst/>
          </a:prstGeom>
          <a:noFill/>
          <a:ln>
            <a:noFill/>
          </a:ln>
        </p:spPr>
      </p:pic>
      <p:pic>
        <p:nvPicPr>
          <p:cNvPr id="96" name="Google Shape;96;p18"/>
          <p:cNvPicPr preferRelativeResize="0"/>
          <p:nvPr/>
        </p:nvPicPr>
        <p:blipFill>
          <a:blip r:embed="rId6">
            <a:alphaModFix/>
          </a:blip>
          <a:stretch>
            <a:fillRect/>
          </a:stretch>
        </p:blipFill>
        <p:spPr>
          <a:xfrm>
            <a:off x="513138" y="1297963"/>
            <a:ext cx="8117730" cy="2547575"/>
          </a:xfrm>
          <a:prstGeom prst="rect">
            <a:avLst/>
          </a:prstGeom>
          <a:noFill/>
          <a:ln>
            <a:noFill/>
          </a:ln>
        </p:spPr>
      </p:pic>
      <p:pic>
        <p:nvPicPr>
          <p:cNvPr id="97" name="Google Shape;97;p18"/>
          <p:cNvPicPr preferRelativeResize="0"/>
          <p:nvPr/>
        </p:nvPicPr>
        <p:blipFill>
          <a:blip r:embed="rId7">
            <a:alphaModFix/>
          </a:blip>
          <a:stretch>
            <a:fillRect/>
          </a:stretch>
        </p:blipFill>
        <p:spPr>
          <a:xfrm>
            <a:off x="513138" y="1297975"/>
            <a:ext cx="8117737" cy="2547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 Cleaning</a:t>
            </a:r>
            <a:endParaRPr>
              <a:solidFill>
                <a:schemeClr val="lt1"/>
              </a:solidFill>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 Data </a:t>
            </a:r>
            <a:r>
              <a:rPr lang="en">
                <a:solidFill>
                  <a:schemeClr val="lt1"/>
                </a:solidFill>
              </a:rPr>
              <a:t>cleaning was done using the python’s </a:t>
            </a:r>
            <a:r>
              <a:rPr b="1" i="1" lang="en">
                <a:solidFill>
                  <a:schemeClr val="lt1"/>
                </a:solidFill>
              </a:rPr>
              <a:t>regex library</a:t>
            </a:r>
            <a:endParaRPr b="1" i="1">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Name</a:t>
            </a:r>
            <a:r>
              <a:rPr lang="en">
                <a:solidFill>
                  <a:schemeClr val="lt1"/>
                </a:solidFill>
              </a:rPr>
              <a:t>: From the name column the </a:t>
            </a:r>
            <a:r>
              <a:rPr i="1" lang="en">
                <a:solidFill>
                  <a:schemeClr val="lt1"/>
                </a:solidFill>
              </a:rPr>
              <a:t>model </a:t>
            </a:r>
            <a:r>
              <a:rPr lang="en">
                <a:solidFill>
                  <a:schemeClr val="lt1"/>
                </a:solidFill>
              </a:rPr>
              <a:t>and </a:t>
            </a:r>
            <a:r>
              <a:rPr i="1" lang="en">
                <a:solidFill>
                  <a:schemeClr val="lt1"/>
                </a:solidFill>
              </a:rPr>
              <a:t>manufacturer </a:t>
            </a:r>
            <a:r>
              <a:rPr lang="en">
                <a:solidFill>
                  <a:schemeClr val="lt1"/>
                </a:solidFill>
              </a:rPr>
              <a:t>column was extracted</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Details: </a:t>
            </a:r>
            <a:r>
              <a:rPr lang="en">
                <a:solidFill>
                  <a:schemeClr val="lt1"/>
                </a:solidFill>
              </a:rPr>
              <a:t>From details column the </a:t>
            </a:r>
            <a:r>
              <a:rPr i="1" lang="en">
                <a:solidFill>
                  <a:schemeClr val="lt1"/>
                </a:solidFill>
              </a:rPr>
              <a:t>KM’s </a:t>
            </a:r>
            <a:r>
              <a:rPr lang="en">
                <a:solidFill>
                  <a:schemeClr val="lt1"/>
                </a:solidFill>
              </a:rPr>
              <a:t>, </a:t>
            </a:r>
            <a:r>
              <a:rPr i="1" lang="en">
                <a:solidFill>
                  <a:schemeClr val="lt1"/>
                </a:solidFill>
              </a:rPr>
              <a:t>Transmission </a:t>
            </a:r>
            <a:r>
              <a:rPr lang="en">
                <a:solidFill>
                  <a:schemeClr val="lt1"/>
                </a:solidFill>
              </a:rPr>
              <a:t>and </a:t>
            </a:r>
            <a:r>
              <a:rPr i="1" lang="en">
                <a:solidFill>
                  <a:schemeClr val="lt1"/>
                </a:solidFill>
              </a:rPr>
              <a:t>Model year</a:t>
            </a:r>
            <a:r>
              <a:rPr lang="en">
                <a:solidFill>
                  <a:schemeClr val="lt1"/>
                </a:solidFill>
              </a:rPr>
              <a:t> column was extracted</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Price: </a:t>
            </a:r>
            <a:r>
              <a:rPr lang="en">
                <a:solidFill>
                  <a:schemeClr val="lt1"/>
                </a:solidFill>
              </a:rPr>
              <a:t>From price column the “ , ” was removed and the price was converted to float datatype</a:t>
            </a:r>
            <a:endParaRPr>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Time: </a:t>
            </a:r>
            <a:r>
              <a:rPr lang="en">
                <a:solidFill>
                  <a:schemeClr val="lt1"/>
                </a:solidFill>
              </a:rPr>
              <a:t>From the time column the pre-text “ posted on ” was removed and the time posted was saved</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Effect filter="fade" transition="in">
                                      <p:cBhvr>
                                        <p:cTn dur="1000"/>
                                        <p:tgtEl>
                                          <p:spTgt spid="10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Challenges</a:t>
            </a:r>
            <a:endParaRPr>
              <a:solidFill>
                <a:schemeClr val="lt1"/>
              </a:solidFill>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During web scraping process every time we move to the next page of the website it stored 2 rows with null values.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 the Name column sometimes users entered ‘New’ or ‘Used’ before the car name so that had to be removed using regex.</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There were some rows which were filled with false adverts that had to be taken care of.</a:t>
            </a:r>
            <a:endParaRPr>
              <a:solidFill>
                <a:schemeClr val="lt1"/>
              </a:solidFill>
            </a:endParaRPr>
          </a:p>
          <a:p>
            <a:pPr indent="0" lvl="0" marL="457200" rtl="0" algn="l">
              <a:spcBef>
                <a:spcPts val="1200"/>
              </a:spcBef>
              <a:spcAft>
                <a:spcPts val="120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10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1000"/>
                                        <p:tgtEl>
                                          <p:spTgt spid="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1000"/>
                                        <p:tgtEl>
                                          <p:spTgt spid="1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animEffect filter="fade" transition="in">
                                      <p:cBhvr>
                                        <p:cTn dur="1000"/>
                                        <p:tgtEl>
                                          <p:spTgt spid="1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Key Points</a:t>
            </a:r>
            <a:endParaRPr>
              <a:solidFill>
                <a:schemeClr val="lt1"/>
              </a:solidFill>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 ratings column was made using a simple algorithm which gives the rating of either 10 or 5 or 1 to each car.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factors that were considered for this algorithm are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Price of the car</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Expected </a:t>
            </a:r>
            <a:r>
              <a:rPr lang="en">
                <a:solidFill>
                  <a:schemeClr val="lt1"/>
                </a:solidFill>
              </a:rPr>
              <a:t>mileage ( Kilometers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Current mileage ( KM’s Done )</a:t>
            </a:r>
            <a:endParaRPr>
              <a:solidFill>
                <a:schemeClr val="lt1"/>
              </a:solidFill>
            </a:endParaRPr>
          </a:p>
          <a:p>
            <a:pPr indent="0" lvl="0" marL="0" rtl="0" algn="l">
              <a:spcBef>
                <a:spcPts val="1200"/>
              </a:spcBef>
              <a:spcAft>
                <a:spcPts val="0"/>
              </a:spcAft>
              <a:buNone/>
            </a:pPr>
            <a:r>
              <a:t/>
            </a:r>
            <a:endParaRPr sz="1400">
              <a:solidFill>
                <a:schemeClr val="lt1"/>
              </a:solidFill>
            </a:endParaRPr>
          </a:p>
          <a:p>
            <a:pPr indent="-317500" lvl="0" marL="457200" rtl="0" algn="l">
              <a:spcBef>
                <a:spcPts val="1200"/>
              </a:spcBef>
              <a:spcAft>
                <a:spcPts val="0"/>
              </a:spcAft>
              <a:buClr>
                <a:schemeClr val="lt1"/>
              </a:buClr>
              <a:buSzPts val="1400"/>
              <a:buChar char="●"/>
            </a:pPr>
            <a:r>
              <a:rPr lang="en" sz="1400">
                <a:solidFill>
                  <a:schemeClr val="lt1"/>
                </a:solidFill>
              </a:rPr>
              <a:t>The ratings are as follows:</a:t>
            </a:r>
            <a:endParaRPr sz="1400">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10 -&gt; Best value for money</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5 -&gt; Average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1 -&gt; Not recomended</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10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1000"/>
                                        <p:tgtEl>
                                          <p:spTgt spid="1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Effect filter="fade" transition="in">
                                      <p:cBhvr>
                                        <p:cTn dur="1000"/>
                                        <p:tgtEl>
                                          <p:spTgt spid="1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3" st="3"/>
                                            </p:txEl>
                                          </p:spTgt>
                                        </p:tgtEl>
                                        <p:attrNameLst>
                                          <p:attrName>style.visibility</p:attrName>
                                        </p:attrNameLst>
                                      </p:cBhvr>
                                      <p:to>
                                        <p:strVal val="visible"/>
                                      </p:to>
                                    </p:set>
                                    <p:animEffect filter="fade" transition="in">
                                      <p:cBhvr>
                                        <p:cTn dur="1000"/>
                                        <p:tgtEl>
                                          <p:spTgt spid="1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4" st="4"/>
                                            </p:txEl>
                                          </p:spTgt>
                                        </p:tgtEl>
                                        <p:attrNameLst>
                                          <p:attrName>style.visibility</p:attrName>
                                        </p:attrNameLst>
                                      </p:cBhvr>
                                      <p:to>
                                        <p:strVal val="visible"/>
                                      </p:to>
                                    </p:set>
                                    <p:animEffect filter="fade" transition="in">
                                      <p:cBhvr>
                                        <p:cTn dur="1000"/>
                                        <p:tgtEl>
                                          <p:spTgt spid="1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5" st="5"/>
                                            </p:txEl>
                                          </p:spTgt>
                                        </p:tgtEl>
                                        <p:attrNameLst>
                                          <p:attrName>style.visibility</p:attrName>
                                        </p:attrNameLst>
                                      </p:cBhvr>
                                      <p:to>
                                        <p:strVal val="visible"/>
                                      </p:to>
                                    </p:set>
                                    <p:animEffect filter="fade" transition="in">
                                      <p:cBhvr>
                                        <p:cTn dur="1000"/>
                                        <p:tgtEl>
                                          <p:spTgt spid="1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6" st="6"/>
                                            </p:txEl>
                                          </p:spTgt>
                                        </p:tgtEl>
                                        <p:attrNameLst>
                                          <p:attrName>style.visibility</p:attrName>
                                        </p:attrNameLst>
                                      </p:cBhvr>
                                      <p:to>
                                        <p:strVal val="visible"/>
                                      </p:to>
                                    </p:set>
                                    <p:animEffect filter="fade" transition="in">
                                      <p:cBhvr>
                                        <p:cTn dur="1000"/>
                                        <p:tgtEl>
                                          <p:spTgt spid="1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7" st="7"/>
                                            </p:txEl>
                                          </p:spTgt>
                                        </p:tgtEl>
                                        <p:attrNameLst>
                                          <p:attrName>style.visibility</p:attrName>
                                        </p:attrNameLst>
                                      </p:cBhvr>
                                      <p:to>
                                        <p:strVal val="visible"/>
                                      </p:to>
                                    </p:set>
                                    <p:animEffect filter="fade" transition="in">
                                      <p:cBhvr>
                                        <p:cTn dur="1000"/>
                                        <p:tgtEl>
                                          <p:spTgt spid="1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8" st="8"/>
                                            </p:txEl>
                                          </p:spTgt>
                                        </p:tgtEl>
                                        <p:attrNameLst>
                                          <p:attrName>style.visibility</p:attrName>
                                        </p:attrNameLst>
                                      </p:cBhvr>
                                      <p:to>
                                        <p:strVal val="visible"/>
                                      </p:to>
                                    </p:set>
                                    <p:animEffect filter="fade" transition="in">
                                      <p:cBhvr>
                                        <p:cTn dur="1000"/>
                                        <p:tgtEl>
                                          <p:spTgt spid="11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9" st="9"/>
                                            </p:txEl>
                                          </p:spTgt>
                                        </p:tgtEl>
                                        <p:attrNameLst>
                                          <p:attrName>style.visibility</p:attrName>
                                        </p:attrNameLst>
                                      </p:cBhvr>
                                      <p:to>
                                        <p:strVal val="visible"/>
                                      </p:to>
                                    </p:set>
                                    <p:animEffect filter="fade" transition="in">
                                      <p:cBhvr>
                                        <p:cTn dur="1000"/>
                                        <p:tgtEl>
                                          <p:spTgt spid="11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